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4C3438-BFDC-4CD3-9B2E-3E53BED90E6C}" type="datetimeFigureOut">
              <a:rPr lang="hu-HU" smtClean="0"/>
              <a:t>2013.06.04.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0467856-9158-4674-B66C-F9841E204D0A}" type="slidenum">
              <a:rPr lang="hu-HU" smtClean="0"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1691680" y="116632"/>
            <a:ext cx="6048672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Projekt adatlaphoz csatolandó dokumentumok</a:t>
            </a:r>
            <a:endParaRPr lang="hu-HU" b="1" dirty="0" smtClean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75927" y="188640"/>
            <a:ext cx="770485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u-H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1. célterület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honlapon történő megjelenésről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2. intézkedés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honlapon történő megjelenésről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3. intézkedés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Nonprofit szervezet ügyfél esetén a benyújtás évét megelőző utolsó éves beszámoló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5. intézkedés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 kisfilm készítéséhez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6. intézkedés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 kisfilm elkészítéséhez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dirty="0" smtClean="0"/>
              <a:t>Integrált Közösségi Szolgáltató Tér címmel rendelkező ingatlanok esetében a Mezőgazdasági és Vidékfejlesztési Hivatal határozatának egyszerű másolata a záró kifizetési kérelem elfogadásáról.</a:t>
            </a:r>
          </a:p>
        </p:txBody>
      </p:sp>
    </p:spTree>
    <p:extLst>
      <p:ext uri="{BB962C8B-B14F-4D97-AF65-F5344CB8AC3E}">
        <p14:creationId xmlns:p14="http://schemas.microsoft.com/office/powerpoint/2010/main" val="423010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1691680" y="116632"/>
            <a:ext cx="6048672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Projekt adatlaphoz csatolandó dokumentumok</a:t>
            </a:r>
            <a:endParaRPr lang="hu-HU" b="1" dirty="0" smtClean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75927" y="18864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u-H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7. célterület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Nyilatkozat a Helyi Akciócsoporttal való együttműködésről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C00000"/>
                </a:solidFill>
              </a:rPr>
              <a:t>10. célterület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dirty="0" smtClean="0"/>
              <a:t>Projektterv</a:t>
            </a:r>
          </a:p>
          <a:p>
            <a:pPr lvl="1"/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53358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75927" y="116632"/>
            <a:ext cx="770485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u-HU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Testületi határozat kivonat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Egyházi igazolás (jogi személyiséget igazoló)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Lakcímkártya egyszerű másolata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Ingatlan használathoz hozzájáruló nyilatkozat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Két hasonló műszaki tartalommal rendelkező árajánlat (fellépőre elég egy árajánlat)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Építési beruházások esetén: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b="1" dirty="0" smtClean="0"/>
              <a:t>Engedély köteles: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sz="2000" b="1" dirty="0" smtClean="0"/>
              <a:t>Igazolás, hogy megindították az eljárást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sz="2000" b="1" dirty="0" smtClean="0"/>
              <a:t>Jogerős, ügyfél nevére szóló érvényes építési engedély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sz="2000" b="1" dirty="0" smtClean="0"/>
              <a:t>Műszaki tervdokumentáció, mely az ügyfél nevére szól és a tervező is aláírta (helyszínrajz, műszaki leírás, fejlesztés előtti és utáni állapot)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b="1" dirty="0" smtClean="0"/>
              <a:t>Nem engedély köteles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sz="2000" b="1" dirty="0" smtClean="0"/>
              <a:t>Igazolás, hogy nem engedélyköteles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hu-HU" sz="2000" b="1" dirty="0" smtClean="0"/>
              <a:t>Műszaki tervdokumentáció, mely az ügyfél nevére szól és a tervező is aláírta (helyszínrajz, műszaki leírás, fejlesztés előtti és utáni állapot)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hu-HU" sz="2000" b="1" dirty="0" smtClean="0"/>
              <a:t>Térképmásolat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b="1" dirty="0" smtClean="0"/>
              <a:t>Képzéshez, képzési ütemterv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2195736" y="113454"/>
            <a:ext cx="511256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Pályázathoz csatolandó dokumentumok</a:t>
            </a:r>
          </a:p>
        </p:txBody>
      </p:sp>
    </p:spTree>
    <p:extLst>
      <p:ext uri="{BB962C8B-B14F-4D97-AF65-F5344CB8AC3E}">
        <p14:creationId xmlns:p14="http://schemas.microsoft.com/office/powerpoint/2010/main" val="123662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75927" y="116632"/>
            <a:ext cx="77048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hu-HU" sz="20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hu-HU" sz="2000" b="1" dirty="0"/>
          </a:p>
          <a:p>
            <a:pPr algn="just"/>
            <a:r>
              <a:rPr lang="hu-HU" dirty="0" smtClean="0"/>
              <a:t>(6)Ha </a:t>
            </a:r>
            <a:r>
              <a:rPr lang="hu-HU" dirty="0"/>
              <a:t>az  ügyfél valamely kiadási tételéhez kapcsolódóan árajánlatot csatol be a  pályázatához vagy a  kifizetési </a:t>
            </a:r>
          </a:p>
          <a:p>
            <a:pPr algn="just"/>
            <a:r>
              <a:rPr lang="hu-HU" dirty="0"/>
              <a:t>kérelméhez, a támogatásra csak olyan árajánlat alapján jogosult, amely</a:t>
            </a:r>
          </a:p>
          <a:p>
            <a:pPr algn="just"/>
            <a:r>
              <a:rPr lang="hu-HU" dirty="0" smtClean="0"/>
              <a:t>a)nem </a:t>
            </a:r>
            <a:r>
              <a:rPr lang="hu-HU" dirty="0"/>
              <a:t>a LEADER </a:t>
            </a:r>
            <a:r>
              <a:rPr lang="hu-HU" dirty="0" err="1"/>
              <a:t>HACS-tól</a:t>
            </a:r>
            <a:r>
              <a:rPr lang="hu-HU" dirty="0"/>
              <a:t> származik,</a:t>
            </a:r>
          </a:p>
          <a:p>
            <a:pPr algn="just"/>
            <a:r>
              <a:rPr lang="hu-HU" dirty="0" smtClean="0"/>
              <a:t>b)e</a:t>
            </a:r>
            <a:r>
              <a:rPr lang="hu-HU" dirty="0"/>
              <a:t> rendelet hatálybalépését követően állítottak ki, és</a:t>
            </a:r>
          </a:p>
          <a:p>
            <a:pPr algn="just"/>
            <a:r>
              <a:rPr lang="hu-HU" dirty="0" smtClean="0"/>
              <a:t>c) tartalmazza</a:t>
            </a:r>
            <a:endParaRPr lang="hu-HU" dirty="0"/>
          </a:p>
          <a:p>
            <a:pPr lvl="1" algn="just"/>
            <a:r>
              <a:rPr lang="hu-HU" dirty="0" err="1" smtClean="0"/>
              <a:t>ca</a:t>
            </a:r>
            <a:r>
              <a:rPr lang="hu-HU" dirty="0" smtClean="0"/>
              <a:t>) az</a:t>
            </a:r>
            <a:r>
              <a:rPr lang="hu-HU" dirty="0"/>
              <a:t> ajánlatkérő nevét, címét és az ajánlattevő nevét, címét és adószámát vagy adóazonosító jelét,</a:t>
            </a:r>
          </a:p>
          <a:p>
            <a:pPr lvl="1" algn="just"/>
            <a:r>
              <a:rPr lang="hu-HU" dirty="0" err="1" smtClean="0"/>
              <a:t>cb</a:t>
            </a:r>
            <a:r>
              <a:rPr lang="hu-HU" dirty="0" smtClean="0"/>
              <a:t>) a</a:t>
            </a:r>
            <a:r>
              <a:rPr lang="hu-HU" dirty="0"/>
              <a:t> kiadási tétel műszaki adatait,</a:t>
            </a:r>
          </a:p>
          <a:p>
            <a:pPr lvl="1" algn="just"/>
            <a:r>
              <a:rPr lang="hu-HU" dirty="0" err="1" smtClean="0"/>
              <a:t>cc</a:t>
            </a:r>
            <a:r>
              <a:rPr lang="hu-HU" dirty="0" smtClean="0"/>
              <a:t>) a</a:t>
            </a:r>
            <a:r>
              <a:rPr lang="hu-HU" dirty="0"/>
              <a:t> kiadási tétel mennyiségét és mértékegységét,</a:t>
            </a:r>
          </a:p>
          <a:p>
            <a:pPr lvl="1" algn="just"/>
            <a:r>
              <a:rPr lang="hu-HU" dirty="0" smtClean="0"/>
              <a:t>cd) a</a:t>
            </a:r>
            <a:r>
              <a:rPr lang="hu-HU" dirty="0"/>
              <a:t>  kiadási tétel nettó összegét, a  felszámított áfát és bruttó összegét, vagy az  az árajánlatból </a:t>
            </a:r>
          </a:p>
          <a:p>
            <a:pPr lvl="1" algn="just"/>
            <a:r>
              <a:rPr lang="hu-HU" dirty="0"/>
              <a:t>megállapítható,</a:t>
            </a:r>
          </a:p>
          <a:p>
            <a:pPr lvl="1" algn="just"/>
            <a:r>
              <a:rPr lang="hu-HU" dirty="0" err="1" smtClean="0"/>
              <a:t>ce</a:t>
            </a:r>
            <a:r>
              <a:rPr lang="hu-HU" dirty="0" smtClean="0"/>
              <a:t>) a</a:t>
            </a:r>
            <a:r>
              <a:rPr lang="hu-HU" dirty="0"/>
              <a:t> kiadási tétel pénznemét, amennyiben az forinttól eltérő,</a:t>
            </a:r>
          </a:p>
          <a:p>
            <a:pPr lvl="1" algn="just"/>
            <a:r>
              <a:rPr lang="hu-HU" dirty="0" err="1"/>
              <a:t>cf</a:t>
            </a:r>
            <a:r>
              <a:rPr lang="hu-HU" dirty="0"/>
              <a:t> </a:t>
            </a:r>
            <a:r>
              <a:rPr lang="hu-HU" dirty="0" smtClean="0"/>
              <a:t>) az</a:t>
            </a:r>
            <a:r>
              <a:rPr lang="hu-HU" dirty="0"/>
              <a:t> ajánlattevő aláírását, valamint</a:t>
            </a:r>
          </a:p>
          <a:p>
            <a:pPr lvl="1" algn="just"/>
            <a:r>
              <a:rPr lang="hu-HU" dirty="0" smtClean="0"/>
              <a:t>cg) az</a:t>
            </a:r>
            <a:r>
              <a:rPr lang="hu-HU" dirty="0"/>
              <a:t> árajánlat kiállításának dátumát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2195736" y="113454"/>
            <a:ext cx="511256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Árajánlatok formai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395424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2195736" y="113454"/>
            <a:ext cx="511256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Árajánlatok formai követelményei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539552" y="61865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(7) </a:t>
            </a:r>
            <a:r>
              <a:rPr lang="hu-HU" b="1" dirty="0" smtClean="0"/>
              <a:t>Elektronikus árajánlat esetén </a:t>
            </a:r>
            <a:r>
              <a:rPr lang="hu-HU" dirty="0" smtClean="0"/>
              <a:t>a (6) bekezdés c) pont </a:t>
            </a:r>
            <a:r>
              <a:rPr lang="hu-HU" dirty="0" err="1" smtClean="0"/>
              <a:t>cf</a:t>
            </a:r>
            <a:r>
              <a:rPr lang="hu-HU" dirty="0" smtClean="0"/>
              <a:t> ) alpontja szerinti követelményt nem kell alkalmazni, azonban </a:t>
            </a:r>
          </a:p>
          <a:p>
            <a:pPr algn="just"/>
            <a:r>
              <a:rPr lang="hu-HU" dirty="0" smtClean="0"/>
              <a:t>ha az árajánlattevő az ajánlatát elektronikus levélben adta, mellékelni kell az elektronikus levelet és az elektronikus </a:t>
            </a:r>
          </a:p>
          <a:p>
            <a:pPr algn="just"/>
            <a:r>
              <a:rPr lang="hu-HU" dirty="0" smtClean="0"/>
              <a:t>levél csatolmányainak is meg kell felelniük a  (6)  bekezdés a)–b)  pontjában és a  c)  pont </a:t>
            </a:r>
            <a:r>
              <a:rPr lang="hu-HU" dirty="0" err="1" smtClean="0"/>
              <a:t>ca</a:t>
            </a:r>
            <a:r>
              <a:rPr lang="hu-HU" dirty="0" smtClean="0"/>
              <a:t>), </a:t>
            </a:r>
            <a:r>
              <a:rPr lang="hu-HU" dirty="0" err="1" smtClean="0"/>
              <a:t>cb</a:t>
            </a:r>
            <a:r>
              <a:rPr lang="hu-HU" dirty="0" smtClean="0"/>
              <a:t>), </a:t>
            </a:r>
            <a:r>
              <a:rPr lang="hu-HU" dirty="0" err="1" smtClean="0"/>
              <a:t>cc</a:t>
            </a:r>
            <a:r>
              <a:rPr lang="hu-HU" dirty="0" smtClean="0"/>
              <a:t>), cd), </a:t>
            </a:r>
            <a:r>
              <a:rPr lang="hu-HU" dirty="0" err="1" smtClean="0"/>
              <a:t>ce</a:t>
            </a:r>
            <a:r>
              <a:rPr lang="hu-HU" dirty="0" smtClean="0"/>
              <a:t>), </a:t>
            </a:r>
          </a:p>
          <a:p>
            <a:pPr algn="just"/>
            <a:r>
              <a:rPr lang="hu-HU" dirty="0" smtClean="0"/>
              <a:t>cg)  alpontjában meghatározott követelménynek. </a:t>
            </a:r>
            <a:r>
              <a:rPr lang="hu-HU" dirty="0" err="1" smtClean="0"/>
              <a:t>Webáruházból</a:t>
            </a:r>
            <a:r>
              <a:rPr lang="hu-HU" dirty="0" smtClean="0"/>
              <a:t> letöltött árajánlat esetén a  (6)  bekezdés c)  pont </a:t>
            </a:r>
          </a:p>
          <a:p>
            <a:pPr algn="just"/>
            <a:r>
              <a:rPr lang="hu-HU" dirty="0" err="1" smtClean="0"/>
              <a:t>ca</a:t>
            </a:r>
            <a:r>
              <a:rPr lang="hu-HU" dirty="0" smtClean="0"/>
              <a:t>), </a:t>
            </a:r>
            <a:r>
              <a:rPr lang="hu-HU" dirty="0" err="1" smtClean="0"/>
              <a:t>cf</a:t>
            </a:r>
            <a:r>
              <a:rPr lang="hu-HU" dirty="0" smtClean="0"/>
              <a:t> ) és cg)  alpontja szerinti követelményt nem kell alkalmazni. Az  elektronikus árajánlat akkor fogadható el, ha </a:t>
            </a:r>
          </a:p>
          <a:p>
            <a:pPr algn="just"/>
            <a:r>
              <a:rPr lang="hu-HU" dirty="0" smtClean="0"/>
              <a:t>tartalmazza a </a:t>
            </a:r>
            <a:r>
              <a:rPr lang="hu-HU" dirty="0" err="1" smtClean="0"/>
              <a:t>webáruház</a:t>
            </a:r>
            <a:r>
              <a:rPr lang="hu-HU" dirty="0" smtClean="0"/>
              <a:t> honlap címét.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0966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Ügyvezető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</TotalTime>
  <Words>243</Words>
  <Application>Microsoft Office PowerPoint</Application>
  <PresentationFormat>Diavetítés a képernyőre (4:3 oldalarány)</PresentationFormat>
  <Paragraphs>62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Ügyvezető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Matyus</dc:creator>
  <cp:lastModifiedBy>Matyus</cp:lastModifiedBy>
  <cp:revision>6</cp:revision>
  <cp:lastPrinted>2013-06-04T12:39:20Z</cp:lastPrinted>
  <dcterms:created xsi:type="dcterms:W3CDTF">2013-06-04T12:12:05Z</dcterms:created>
  <dcterms:modified xsi:type="dcterms:W3CDTF">2013-06-04T12:50:51Z</dcterms:modified>
</cp:coreProperties>
</file>